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6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9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1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52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0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12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71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0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9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9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8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7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0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4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2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4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AFE78-8ABF-4436-BD1C-91D95147E34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72B6C6-1C01-4FA0-B73A-05773F9D7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1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287" y="748145"/>
            <a:ext cx="11237326" cy="365504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Зачем врачу эффективное общение с пациентом?..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42474" y="5641146"/>
            <a:ext cx="2949526" cy="105507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000" b="1" i="1" dirty="0" smtClean="0"/>
              <a:t>Никитина АВ</a:t>
            </a:r>
          </a:p>
          <a:p>
            <a:pPr algn="ctr"/>
            <a:r>
              <a:rPr lang="ru-RU" sz="2000" b="1" i="1" dirty="0" smtClean="0"/>
              <a:t>Психолог</a:t>
            </a:r>
          </a:p>
          <a:p>
            <a:pPr algn="ctr">
              <a:lnSpc>
                <a:spcPct val="120000"/>
              </a:lnSpc>
            </a:pPr>
            <a:r>
              <a:rPr lang="ru-RU" sz="2400" b="1" i="1" dirty="0" smtClean="0"/>
              <a:t>2021</a:t>
            </a:r>
          </a:p>
          <a:p>
            <a:pPr algn="ctr"/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3141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83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7127"/>
            <a:ext cx="9644302" cy="43040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Человеку легче, когда он КОНТРОЛИРУЕТ болезнь. Чем больше эмоциональной поддержки от врача, тем меньше тревог и страха болезни  («Всё должно быть хорошо, и МЫ для этого…) 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В стрессе (тревоге, депрессии, усталости) любой человек становится более внушаемым, нуждается в гарантиях безопасности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Стрессовое снижение когнитивных функций: ухудшение кратковременной памяти, </a:t>
            </a:r>
            <a:r>
              <a:rPr lang="ru-RU" dirty="0" err="1" smtClean="0"/>
              <a:t>прокрастинация</a:t>
            </a:r>
            <a:r>
              <a:rPr lang="ru-RU" dirty="0" smtClean="0"/>
              <a:t>, снижение концентрации внимания (кроме самого важного), истощаемость, снижение способности принять решение (</a:t>
            </a:r>
            <a:r>
              <a:rPr lang="ru-RU" dirty="0" err="1" smtClean="0"/>
              <a:t>Д.С.Касаткин</a:t>
            </a:r>
            <a:r>
              <a:rPr lang="ru-RU" dirty="0" smtClean="0"/>
              <a:t>, Т.В. Черниговская 2020)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2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983673"/>
            <a:ext cx="11338357" cy="45165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ru-RU" dirty="0" smtClean="0"/>
              <a:t>2020 год был крайне непростым для всех – и пациентов, и медиков. </a:t>
            </a:r>
          </a:p>
          <a:p>
            <a:pPr algn="just">
              <a:lnSpc>
                <a:spcPct val="160000"/>
              </a:lnSpc>
            </a:pPr>
            <a:r>
              <a:rPr lang="ru-RU" dirty="0" smtClean="0"/>
              <a:t>В </a:t>
            </a:r>
            <a:r>
              <a:rPr lang="ru-RU" dirty="0"/>
              <a:t>2020-2021гг. на общую </a:t>
            </a:r>
            <a:r>
              <a:rPr lang="ru-RU" dirty="0" err="1"/>
              <a:t>астенизацию</a:t>
            </a:r>
            <a:r>
              <a:rPr lang="ru-RU" dirty="0"/>
              <a:t> медработников негативно повлияла астения вследствие перенесенной инфекции Covid19, которой переболели многие врачи и медицинские сестры. </a:t>
            </a:r>
            <a:endParaRPr lang="ru-RU" dirty="0" smtClean="0"/>
          </a:p>
          <a:p>
            <a:pPr algn="just">
              <a:lnSpc>
                <a:spcPct val="160000"/>
              </a:lnSpc>
            </a:pPr>
            <a:r>
              <a:rPr lang="ru-RU" dirty="0"/>
              <a:t>Кто-то справится с кризисной ситуацией сам, кому-то надо помогать с помощью </a:t>
            </a:r>
            <a:r>
              <a:rPr lang="ru-RU" dirty="0" err="1"/>
              <a:t>психофармакотерапии</a:t>
            </a:r>
            <a:r>
              <a:rPr lang="ru-RU" dirty="0"/>
              <a:t>: это иногда быстрее, дешевле для соматического и психического здоровья. Методом выбора в этом случае является общепризнанная во всем мире </a:t>
            </a:r>
            <a:r>
              <a:rPr lang="ru-RU" dirty="0" err="1"/>
              <a:t>когнитивносберегающая</a:t>
            </a:r>
            <a:r>
              <a:rPr lang="ru-RU" dirty="0"/>
              <a:t> </a:t>
            </a:r>
            <a:r>
              <a:rPr lang="ru-RU" dirty="0" err="1"/>
              <a:t>психофармакотерапия</a:t>
            </a:r>
            <a:r>
              <a:rPr lang="ru-RU" dirty="0"/>
              <a:t>, которая позволяет уменьшить интенсивность эмоций без параллельного негативного влияния на мышление (память, концентрацию внимания и </a:t>
            </a:r>
            <a:r>
              <a:rPr lang="ru-RU" dirty="0" err="1"/>
              <a:t>пр</a:t>
            </a:r>
            <a:r>
              <a:rPr lang="ru-RU" dirty="0"/>
              <a:t>) (</a:t>
            </a:r>
            <a:r>
              <a:rPr lang="ru-RU" dirty="0" err="1"/>
              <a:t>Т.В.Решетникова</a:t>
            </a:r>
            <a:r>
              <a:rPr lang="ru-RU" dirty="0"/>
              <a:t>, 2021)</a:t>
            </a:r>
          </a:p>
          <a:p>
            <a:pPr algn="just">
              <a:lnSpc>
                <a:spcPct val="160000"/>
              </a:lnSpc>
            </a:pPr>
            <a:r>
              <a:rPr lang="ru-RU" dirty="0" smtClean="0"/>
              <a:t>И врачам, и среднему медицинскому персоналу необходимо заботиться не только о пациенте, но и о своем физическом и психологическом самочувствии, как залоге успешной жизнедеятельности. «Врач и сам – лекарство» (Михаэль </a:t>
            </a:r>
            <a:r>
              <a:rPr lang="ru-RU" dirty="0" err="1" smtClean="0"/>
              <a:t>Баллинт</a:t>
            </a:r>
            <a:r>
              <a:rPr lang="ru-RU" dirty="0" smtClean="0"/>
              <a:t>)</a:t>
            </a:r>
          </a:p>
          <a:p>
            <a:pPr algn="just">
              <a:lnSpc>
                <a:spcPct val="16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5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1025237"/>
            <a:ext cx="10196945" cy="48859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Основой любого лечебного учреждения является тройственный союз – врач – медсестра – пациент. От их эффективного взаимодействия зависит результат помощи больному человеку на любом этапе его заболевания.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всем протяжении времени, пока пациент находится в стенах лечебного учреждения , он должен ощущать, что всё происходящее с ним и с другими пациентами подчинено одной цели – скорейшей диагностике и максимально эффективному лечению. В таком случае, какие-либо неувязки, задержки в его собственной лечебной истории не вызовут негативных эмоций.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Эффективность работы с пациентом обеспечивается единым стилем работы всего коллектива лечебного учреждения, поддержкой коллег друг друга.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9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263236"/>
            <a:ext cx="8596668" cy="10113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Доброго здоровья и успехов, уважаемые коллеги!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44" y="1413164"/>
            <a:ext cx="9730068" cy="5108286"/>
          </a:xfrm>
        </p:spPr>
      </p:pic>
    </p:spTree>
    <p:extLst>
      <p:ext uri="{BB962C8B-B14F-4D97-AF65-F5344CB8AC3E}">
        <p14:creationId xmlns:p14="http://schemas.microsoft.com/office/powerpoint/2010/main" val="18021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01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886691"/>
            <a:ext cx="11116685" cy="4698183"/>
          </a:xfrm>
        </p:spPr>
        <p:txBody>
          <a:bodyPr anchor="ctr"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ru-RU" sz="2000" dirty="0" smtClean="0"/>
              <a:t>200 тысяч консультаций проводит врач за время своей работы. В отечественных </a:t>
            </a:r>
            <a:r>
              <a:rPr lang="ru-RU" sz="2000" dirty="0" err="1" smtClean="0"/>
              <a:t>медвузах</a:t>
            </a:r>
            <a:r>
              <a:rPr lang="ru-RU" sz="2000" dirty="0" smtClean="0"/>
              <a:t> учат проводить их в одной манере – покровительственной (патерналистской), когда врач сам решает и сообщает пациенту необходимый минимум информации. Насколько это эффективно? Оказывается, что наибольшая </a:t>
            </a:r>
            <a:r>
              <a:rPr lang="ru-RU" sz="2000" dirty="0" err="1" smtClean="0"/>
              <a:t>комплаентность</a:t>
            </a:r>
            <a:r>
              <a:rPr lang="ru-RU" sz="2000" dirty="0" smtClean="0"/>
              <a:t> и наименьшее количество конфликтов – при партнерской модели общения.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37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4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482436"/>
            <a:ext cx="10224654" cy="455814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Наиболее эффективная модель в практике является Калгари-Кембриджское руководство по медицинской коммуникации  (1996 г, дополнено в 2003 г)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Эффективное общение «врач-пациент» – научно обоснованная методика консультации, одинаково выгодная и врачу, и пациенту. Повышается удовлетворенность пациентов медицинской помощью, приверженность, назначенному врачом лечению, и достоверное улучшение клинических исходов.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Снижается уровень стресса у врача, а следовательно его  удовлетворенность работой возрастает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80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чего состоит методика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02191"/>
            <a:ext cx="9282593" cy="353099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Калгари-Кембриджское руководство основано на четком разделении медицинской консультации на </a:t>
            </a:r>
            <a:r>
              <a:rPr lang="ru-RU" sz="2400" dirty="0" smtClean="0"/>
              <a:t>два</a:t>
            </a:r>
            <a:r>
              <a:rPr lang="ru-RU" dirty="0" smtClean="0"/>
              <a:t> </a:t>
            </a:r>
            <a:r>
              <a:rPr lang="ru-RU" dirty="0" smtClean="0"/>
              <a:t>процесса, протекающие во время консультации – </a:t>
            </a:r>
            <a:r>
              <a:rPr lang="ru-RU" i="1" dirty="0" smtClean="0"/>
              <a:t>структурирование консультации </a:t>
            </a:r>
            <a:r>
              <a:rPr lang="ru-RU" dirty="0" smtClean="0"/>
              <a:t>и </a:t>
            </a:r>
            <a:r>
              <a:rPr lang="ru-RU" i="1" dirty="0" smtClean="0"/>
              <a:t>выстраивание взаимоотношений</a:t>
            </a:r>
            <a:r>
              <a:rPr lang="ru-RU" dirty="0" smtClean="0"/>
              <a:t>, и пять этапов, включающих в себя 73 навыка.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Все типы общения делятся на три группы: </a:t>
            </a:r>
            <a:r>
              <a:rPr lang="ru-RU" i="1" dirty="0" smtClean="0"/>
              <a:t>навыки содержания, навыки процесса и навыки восприятия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687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06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Схема Калгари-Кембриджской модели коммуникации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4" y="2210161"/>
            <a:ext cx="8196349" cy="3782291"/>
          </a:xfrm>
        </p:spPr>
      </p:pic>
      <p:sp>
        <p:nvSpPr>
          <p:cNvPr id="4" name="Стрелка вниз 3"/>
          <p:cNvSpPr/>
          <p:nvPr/>
        </p:nvSpPr>
        <p:spPr>
          <a:xfrm>
            <a:off x="4114800" y="3768436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606101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57745"/>
            <a:ext cx="8915400" cy="45534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Навыки содержания – </a:t>
            </a:r>
            <a:r>
              <a:rPr lang="ru-RU" dirty="0" smtClean="0"/>
              <a:t>это то, </a:t>
            </a:r>
            <a:r>
              <a:rPr lang="ru-RU" b="1" dirty="0" smtClean="0"/>
              <a:t>что</a:t>
            </a:r>
            <a:r>
              <a:rPr lang="ru-RU" dirty="0" smtClean="0"/>
              <a:t> врач </a:t>
            </a:r>
            <a:r>
              <a:rPr lang="ru-RU" b="1" dirty="0" smtClean="0"/>
              <a:t>говорит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Навыки процесса – </a:t>
            </a:r>
            <a:r>
              <a:rPr lang="ru-RU" dirty="0" smtClean="0"/>
              <a:t>это то</a:t>
            </a:r>
            <a:r>
              <a:rPr lang="ru-RU" b="1" i="1" dirty="0" smtClean="0"/>
              <a:t>, </a:t>
            </a:r>
            <a:r>
              <a:rPr lang="ru-RU" b="1" dirty="0" smtClean="0"/>
              <a:t>как</a:t>
            </a:r>
            <a:r>
              <a:rPr lang="ru-RU" b="1" i="1" dirty="0" smtClean="0"/>
              <a:t> </a:t>
            </a:r>
            <a:r>
              <a:rPr lang="ru-RU" dirty="0" smtClean="0"/>
              <a:t>врач </a:t>
            </a:r>
            <a:r>
              <a:rPr lang="ru-RU" b="1" dirty="0" smtClean="0"/>
              <a:t>говорит</a:t>
            </a:r>
            <a:r>
              <a:rPr lang="ru-RU" b="1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Навыки восприятия- </a:t>
            </a:r>
            <a:r>
              <a:rPr lang="ru-RU" dirty="0" smtClean="0"/>
              <a:t>это то, </a:t>
            </a:r>
            <a:r>
              <a:rPr lang="ru-RU" b="1" dirty="0" smtClean="0"/>
              <a:t>о чём </a:t>
            </a:r>
            <a:r>
              <a:rPr lang="ru-RU" dirty="0" smtClean="0"/>
              <a:t>врач </a:t>
            </a:r>
            <a:r>
              <a:rPr lang="ru-RU" b="1" dirty="0" smtClean="0"/>
              <a:t>думает</a:t>
            </a:r>
            <a:r>
              <a:rPr lang="ru-RU" dirty="0" smtClean="0"/>
              <a:t> и что </a:t>
            </a:r>
            <a:r>
              <a:rPr lang="ru-RU" b="1" dirty="0" smtClean="0"/>
              <a:t>чувствует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dirty="0" smtClean="0"/>
              <a:t>Все три типа навыков взаимосвязаны и использоваться отдельно друг от друга не могут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Пациенты хотят, чтобы их лечащий врач был не только компетентен, но ещё и проявлял понимание и поддержку, что формирует и укрепляет хорошие взаимоотношения между врачом и пациентом, а также приносит большее моральное удовлетворение врачам от своей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0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914400"/>
            <a:ext cx="8911687" cy="290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Соответствующее невербальное поведение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775" y="2382982"/>
            <a:ext cx="10927837" cy="3528240"/>
          </a:xfrm>
        </p:spPr>
        <p:txBody>
          <a:bodyPr/>
          <a:lstStyle/>
          <a:p>
            <a:r>
              <a:rPr lang="ru-RU" sz="2000" dirty="0" smtClean="0"/>
              <a:t>Зрительный контакт, выражение лица</a:t>
            </a:r>
          </a:p>
          <a:p>
            <a:r>
              <a:rPr lang="ru-RU" sz="2000" dirty="0" smtClean="0"/>
              <a:t>Осанка, поза и движение</a:t>
            </a:r>
          </a:p>
          <a:p>
            <a:r>
              <a:rPr lang="ru-RU" sz="2000" dirty="0" smtClean="0"/>
              <a:t>Голосовые характеристики: тембр, громкость, тон</a:t>
            </a:r>
          </a:p>
          <a:p>
            <a:r>
              <a:rPr lang="ru-RU" sz="2000" dirty="0" smtClean="0"/>
              <a:t>Когда читает, пишет, пользуется компьютером, делает это так, чтобы не мешать диалогу или контакту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Демонстрирует соответствующую уверенность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88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2908"/>
          </a:xfrm>
        </p:spPr>
        <p:txBody>
          <a:bodyPr/>
          <a:lstStyle/>
          <a:p>
            <a:pPr algn="ctr"/>
            <a:r>
              <a:rPr lang="ru-RU" dirty="0" smtClean="0"/>
              <a:t>Развитие взаимопонимания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057509" cy="3880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Принимает, что у пациента может быть своё мнение и чувства, которые не нравятся врачу, не осуждает его – реакция принятия (</a:t>
            </a:r>
            <a:r>
              <a:rPr lang="ru-RU" dirty="0" err="1" smtClean="0"/>
              <a:t>безоценочно</a:t>
            </a:r>
            <a:r>
              <a:rPr lang="ru-RU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Проявляет сочувствие, чтобы </a:t>
            </a:r>
            <a:r>
              <a:rPr lang="ru-RU" sz="2000" dirty="0" smtClean="0"/>
              <a:t>выразить</a:t>
            </a:r>
            <a:r>
              <a:rPr lang="ru-RU" dirty="0" smtClean="0"/>
              <a:t> понимание, открыто признает мнения и чувства пациента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Обеспечивает поддержку, выражает заботу, желание помочь; признает усилия пациента; предлагает партнерство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3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346363"/>
            <a:ext cx="11172104" cy="73429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Навык </a:t>
            </a:r>
            <a:r>
              <a:rPr lang="ru-RU" dirty="0" err="1" smtClean="0"/>
              <a:t>эмпатии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710" y="1233055"/>
            <a:ext cx="9434946" cy="5126181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60000"/>
              </a:lnSpc>
            </a:pPr>
            <a:r>
              <a:rPr lang="ru-RU" sz="1900" dirty="0" smtClean="0"/>
              <a:t>Три типа </a:t>
            </a:r>
            <a:r>
              <a:rPr lang="ru-RU" sz="1900" dirty="0" err="1" smtClean="0"/>
              <a:t>эмпатии</a:t>
            </a:r>
            <a:endParaRPr lang="ru-RU" sz="1900" dirty="0" smtClean="0"/>
          </a:p>
          <a:p>
            <a:pPr algn="just">
              <a:lnSpc>
                <a:spcPct val="160000"/>
              </a:lnSpc>
            </a:pPr>
            <a:r>
              <a:rPr lang="ru-RU" sz="1900" dirty="0" smtClean="0"/>
              <a:t>Когнитивная – возможность понимать положение других, их образ мыслей, чувства</a:t>
            </a:r>
          </a:p>
          <a:p>
            <a:pPr algn="just">
              <a:lnSpc>
                <a:spcPct val="160000"/>
              </a:lnSpc>
            </a:pPr>
            <a:r>
              <a:rPr lang="ru-RU" sz="1900" dirty="0" smtClean="0"/>
              <a:t>Эмоциональная – способность ощущать эмоции, переживания</a:t>
            </a:r>
          </a:p>
          <a:p>
            <a:pPr algn="just">
              <a:lnSpc>
                <a:spcPct val="160000"/>
              </a:lnSpc>
            </a:pPr>
            <a:r>
              <a:rPr lang="ru-RU" sz="1900" dirty="0" smtClean="0"/>
              <a:t>Эмпатическая забота – это способность не только ощущать и понимать эмоциональное состояние, но и желание сочувствовать</a:t>
            </a:r>
          </a:p>
          <a:p>
            <a:pPr algn="just">
              <a:lnSpc>
                <a:spcPct val="160000"/>
              </a:lnSpc>
            </a:pPr>
            <a:r>
              <a:rPr lang="ru-RU" sz="1900" dirty="0" smtClean="0"/>
              <a:t>Основа </a:t>
            </a:r>
            <a:r>
              <a:rPr lang="ru-RU" sz="1900" dirty="0" err="1" smtClean="0"/>
              <a:t>эмпатии</a:t>
            </a:r>
            <a:r>
              <a:rPr lang="ru-RU" sz="1900" dirty="0" smtClean="0"/>
              <a:t> – не только чуткость, но и умение показать её пациенту, чтобы тот отдал должное пониманию и поддержке врача.</a:t>
            </a:r>
          </a:p>
          <a:p>
            <a:pPr algn="just">
              <a:lnSpc>
                <a:spcPct val="160000"/>
              </a:lnSpc>
            </a:pPr>
            <a:r>
              <a:rPr lang="ru-RU" sz="1900" dirty="0" err="1" smtClean="0"/>
              <a:t>Эмпатия</a:t>
            </a:r>
            <a:r>
              <a:rPr lang="ru-RU" sz="1900" dirty="0" smtClean="0"/>
              <a:t> складывается из двух процессов – понимание трудности и чувств пациента и сообщение пациенту об этом понимании в форме поддержки </a:t>
            </a:r>
          </a:p>
          <a:p>
            <a:pPr algn="just">
              <a:lnSpc>
                <a:spcPct val="160000"/>
              </a:lnSpc>
            </a:pPr>
            <a:r>
              <a:rPr lang="ru-RU" sz="1900" dirty="0" smtClean="0"/>
              <a:t>Деликатность в разговоре и стремление не причинить боль как физическую, так и эмоциональную при врачебном осмотре, поясняя и обосновывая части </a:t>
            </a:r>
            <a:r>
              <a:rPr lang="ru-RU" sz="1900" dirty="0" err="1" smtClean="0"/>
              <a:t>физикального</a:t>
            </a:r>
            <a:r>
              <a:rPr lang="ru-RU" sz="1900" dirty="0" smtClean="0"/>
              <a:t> исследования (психологическое сопровождение действий)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889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1124</TotalTime>
  <Words>819</Words>
  <Application>Microsoft Office PowerPoint</Application>
  <PresentationFormat>Широкоэкранный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Зачем врачу эффективное общение с пациентом?..</vt:lpstr>
      <vt:lpstr>Презентация PowerPoint</vt:lpstr>
      <vt:lpstr>Презентация PowerPoint</vt:lpstr>
      <vt:lpstr>Из чего состоит методика</vt:lpstr>
      <vt:lpstr>Схема Калгари-Кембриджской модели коммуникации</vt:lpstr>
      <vt:lpstr>Презентация PowerPoint</vt:lpstr>
      <vt:lpstr>Соответствующее невербальное поведение</vt:lpstr>
      <vt:lpstr>Развитие взаимопонимания</vt:lpstr>
      <vt:lpstr>Навык эмпатии</vt:lpstr>
      <vt:lpstr>Презентация PowerPoint</vt:lpstr>
      <vt:lpstr>Презентация PowerPoint</vt:lpstr>
      <vt:lpstr>Презентация PowerPoint</vt:lpstr>
      <vt:lpstr>Доброго здоровья и успехов, уважаемые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nikitin.alexey91@mail.ru</dc:creator>
  <cp:lastModifiedBy>nikitin.alexey91@mail.ru</cp:lastModifiedBy>
  <cp:revision>26</cp:revision>
  <dcterms:created xsi:type="dcterms:W3CDTF">2021-04-29T06:12:15Z</dcterms:created>
  <dcterms:modified xsi:type="dcterms:W3CDTF">2021-04-30T00:59:45Z</dcterms:modified>
</cp:coreProperties>
</file>